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256" r:id="rId2"/>
    <p:sldId id="265" r:id="rId3"/>
    <p:sldId id="266" r:id="rId4"/>
    <p:sldId id="267" r:id="rId5"/>
    <p:sldId id="268" r:id="rId6"/>
    <p:sldId id="269" r:id="rId7"/>
    <p:sldId id="270" r:id="rId8"/>
    <p:sldId id="271" r:id="rId9"/>
    <p:sldId id="272" r:id="rId10"/>
    <p:sldId id="273" r:id="rId11"/>
    <p:sldId id="274"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9" d="100"/>
          <a:sy n="39" d="100"/>
        </p:scale>
        <p:origin x="-138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3DDB28-468B-45CF-AAFF-6DFE51D3A65D}" type="datetimeFigureOut">
              <a:rPr lang="en-US" smtClean="0"/>
              <a:t>12/31/2019</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BEE933-B9C2-4DB8-B1B8-BD4F386146E9}" type="slidenum">
              <a:rPr lang="en-US" smtClean="0"/>
              <a:t>‹#›</a:t>
            </a:fld>
            <a:endParaRPr lang="en-US"/>
          </a:p>
        </p:txBody>
      </p:sp>
    </p:spTree>
    <p:extLst>
      <p:ext uri="{BB962C8B-B14F-4D97-AF65-F5344CB8AC3E}">
        <p14:creationId xmlns:p14="http://schemas.microsoft.com/office/powerpoint/2010/main" val="1278455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7EBEE933-B9C2-4DB8-B1B8-BD4F386146E9}" type="slidenum">
              <a:rPr lang="en-US" smtClean="0"/>
              <a:t>1</a:t>
            </a:fld>
            <a:endParaRPr lang="en-US"/>
          </a:p>
        </p:txBody>
      </p:sp>
    </p:spTree>
    <p:extLst>
      <p:ext uri="{BB962C8B-B14F-4D97-AF65-F5344CB8AC3E}">
        <p14:creationId xmlns:p14="http://schemas.microsoft.com/office/powerpoint/2010/main" val="1153636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48F3394-B3D8-412D-BE3C-FE096CA032B1}" type="datetimeFigureOut">
              <a:rPr lang="ar-IQ" smtClean="0"/>
              <a:t>05/05/1441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2674542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48F3394-B3D8-412D-BE3C-FE096CA032B1}" type="datetimeFigureOut">
              <a:rPr lang="ar-IQ" smtClean="0"/>
              <a:t>05/05/1441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68352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48F3394-B3D8-412D-BE3C-FE096CA032B1}" type="datetimeFigureOut">
              <a:rPr lang="ar-IQ" smtClean="0"/>
              <a:t>05/05/1441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1176837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48F3394-B3D8-412D-BE3C-FE096CA032B1}" type="datetimeFigureOut">
              <a:rPr lang="ar-IQ" smtClean="0"/>
              <a:t>05/05/1441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2820829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48F3394-B3D8-412D-BE3C-FE096CA032B1}" type="datetimeFigureOut">
              <a:rPr lang="ar-IQ" smtClean="0"/>
              <a:t>05/05/1441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3949605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48F3394-B3D8-412D-BE3C-FE096CA032B1}" type="datetimeFigureOut">
              <a:rPr lang="ar-IQ" smtClean="0"/>
              <a:t>05/05/1441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2131641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48F3394-B3D8-412D-BE3C-FE096CA032B1}" type="datetimeFigureOut">
              <a:rPr lang="ar-IQ" smtClean="0"/>
              <a:t>05/05/1441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2705435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48F3394-B3D8-412D-BE3C-FE096CA032B1}" type="datetimeFigureOut">
              <a:rPr lang="ar-IQ" smtClean="0"/>
              <a:t>05/05/1441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806874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48F3394-B3D8-412D-BE3C-FE096CA032B1}" type="datetimeFigureOut">
              <a:rPr lang="ar-IQ" smtClean="0"/>
              <a:t>05/05/1441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380937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48F3394-B3D8-412D-BE3C-FE096CA032B1}" type="datetimeFigureOut">
              <a:rPr lang="ar-IQ" smtClean="0"/>
              <a:t>05/05/1441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379064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48F3394-B3D8-412D-BE3C-FE096CA032B1}" type="datetimeFigureOut">
              <a:rPr lang="ar-IQ" smtClean="0"/>
              <a:t>05/05/1441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3CADF3B-018B-4FD2-80CF-200CF7777E52}" type="slidenum">
              <a:rPr lang="ar-IQ" smtClean="0"/>
              <a:t>‹#›</a:t>
            </a:fld>
            <a:endParaRPr lang="ar-IQ"/>
          </a:p>
        </p:txBody>
      </p:sp>
    </p:spTree>
    <p:extLst>
      <p:ext uri="{BB962C8B-B14F-4D97-AF65-F5344CB8AC3E}">
        <p14:creationId xmlns:p14="http://schemas.microsoft.com/office/powerpoint/2010/main" val="3753431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48F3394-B3D8-412D-BE3C-FE096CA032B1}" type="datetimeFigureOut">
              <a:rPr lang="ar-IQ" smtClean="0"/>
              <a:t>05/05/1441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3CADF3B-018B-4FD2-80CF-200CF7777E52}" type="slidenum">
              <a:rPr lang="ar-IQ" smtClean="0"/>
              <a:t>‹#›</a:t>
            </a:fld>
            <a:endParaRPr lang="ar-IQ"/>
          </a:p>
        </p:txBody>
      </p:sp>
    </p:spTree>
    <p:extLst>
      <p:ext uri="{BB962C8B-B14F-4D97-AF65-F5344CB8AC3E}">
        <p14:creationId xmlns:p14="http://schemas.microsoft.com/office/powerpoint/2010/main" val="1207858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 2 / مبادئ الإدارة العامة </a:t>
            </a:r>
            <a:endParaRPr lang="ar-IQ" dirty="0"/>
          </a:p>
        </p:txBody>
      </p:sp>
      <p:sp>
        <p:nvSpPr>
          <p:cNvPr id="3" name="عنوان فرعي 2"/>
          <p:cNvSpPr>
            <a:spLocks noGrp="1"/>
          </p:cNvSpPr>
          <p:nvPr>
            <p:ph type="subTitle" idx="1"/>
          </p:nvPr>
        </p:nvSpPr>
        <p:spPr/>
        <p:txBody>
          <a:bodyPr/>
          <a:lstStyle/>
          <a:p>
            <a:r>
              <a:rPr lang="ar-IQ" dirty="0"/>
              <a:t>إعداد: أ.م. محمود حسن جمعة</a:t>
            </a:r>
          </a:p>
          <a:p>
            <a:r>
              <a:rPr lang="ar-IQ" dirty="0"/>
              <a:t>كلية الإدارة والاقتصاد- جامعة ديالى</a:t>
            </a:r>
          </a:p>
          <a:p>
            <a:endParaRPr lang="ar-IQ" dirty="0"/>
          </a:p>
        </p:txBody>
      </p:sp>
    </p:spTree>
    <p:extLst>
      <p:ext uri="{BB962C8B-B14F-4D97-AF65-F5344CB8AC3E}">
        <p14:creationId xmlns:p14="http://schemas.microsoft.com/office/powerpoint/2010/main" val="1046251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pPr algn="just"/>
            <a:r>
              <a:rPr lang="ar-IQ" dirty="0" smtClean="0"/>
              <a:t>العلاقة بين الإدارة العامة والاقتصاد: تتوافق دراسة الاقتصاد مع دراسة الإدارة العامة في كثير من الوجوه ، إذ أن المالية العامة والميزانية والحساب الختامي والإدارة المالية مثلاً تعتبر موضوعات أساسية حيث يشترك في دراسة هذه الموضوعات دارسو الإدارة العامة والاقتصاد على حد سواء.</a:t>
            </a:r>
          </a:p>
          <a:p>
            <a:pPr algn="just"/>
            <a:r>
              <a:rPr lang="ar-IQ" dirty="0" smtClean="0"/>
              <a:t>   فالدولة تقوم بإرساء القواعد الأساسية للاقتصاد العام وتوكل مهمة التنفيذ إلى الأجهزة الإدارية، وعليه فالإدارة الحديثة تمارس نشاطات ذات طابع اقتصادي مثلاً تحديد مصادر الإيرادات وأوجه الإنفاق والحسابات الختامية والرقابة المالية ... إلخ.</a:t>
            </a:r>
          </a:p>
          <a:p>
            <a:pPr algn="just"/>
            <a:endParaRPr lang="ar-IQ" dirty="0"/>
          </a:p>
        </p:txBody>
      </p:sp>
    </p:spTree>
    <p:extLst>
      <p:ext uri="{BB962C8B-B14F-4D97-AF65-F5344CB8AC3E}">
        <p14:creationId xmlns:p14="http://schemas.microsoft.com/office/powerpoint/2010/main" val="4117234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just"/>
            <a:r>
              <a:rPr lang="ar-IQ" dirty="0" smtClean="0"/>
              <a:t>الإدارة والعلوم الطبيعية والرياضية: تضم العلوم الطبيعية علم الفيزياء والكيمياء والإحصاء والرياضيات، ومن مظاهر العلاقة بين العلوم الطبيعية وعلم الإدارة ظهور ما يسمى ببحوث العمليات </a:t>
            </a:r>
            <a:r>
              <a:rPr lang="en-US" dirty="0" smtClean="0"/>
              <a:t>Operation Research</a:t>
            </a:r>
            <a:r>
              <a:rPr lang="ar-IQ" dirty="0" smtClean="0"/>
              <a:t>وهو علم رياضي فيزيائي اقتصادي يساعد المدير في التوصل إلى قرارات رشيدة، كذلك يساعد علم الإحصاء ونظرية الاحتمالات والنماذج الرياضية المدير في التوصل إلى قرارات رشيدة.</a:t>
            </a:r>
          </a:p>
          <a:p>
            <a:pPr algn="just"/>
            <a:r>
              <a:rPr lang="ar-IQ" dirty="0" smtClean="0"/>
              <a:t>   كما ينبغي أن يلم الإداري بعلم القانون ليعرف اتجاه الحكومة نحو المشروعات الاقتصادية، وبعلم السياسة وعلم الأخلاق والتاريخ والجغرافيا لتسيير أمور المؤسسة. </a:t>
            </a:r>
          </a:p>
          <a:p>
            <a:pPr algn="just"/>
            <a:endParaRPr lang="ar-IQ" dirty="0"/>
          </a:p>
        </p:txBody>
      </p:sp>
    </p:spTree>
    <p:extLst>
      <p:ext uri="{BB962C8B-B14F-4D97-AF65-F5344CB8AC3E}">
        <p14:creationId xmlns:p14="http://schemas.microsoft.com/office/powerpoint/2010/main" val="142509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ctr"/>
            <a:r>
              <a:rPr lang="ar-IQ" sz="5400" dirty="0" smtClean="0"/>
              <a:t>الإدارة العامة وإدارة الأعمال وعلاقة الإدارة العامة بالعلوم الأخرى</a:t>
            </a:r>
            <a:endParaRPr lang="ar-IQ" sz="5400" dirty="0"/>
          </a:p>
        </p:txBody>
      </p:sp>
    </p:spTree>
    <p:extLst>
      <p:ext uri="{BB962C8B-B14F-4D97-AF65-F5344CB8AC3E}">
        <p14:creationId xmlns:p14="http://schemas.microsoft.com/office/powerpoint/2010/main" val="4045531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الإدارة العامة وإدارة الأعمال </a:t>
            </a:r>
            <a:endParaRPr lang="ar-IQ" dirty="0"/>
          </a:p>
        </p:txBody>
      </p:sp>
      <p:sp>
        <p:nvSpPr>
          <p:cNvPr id="3" name="عنصر نائب للمحتوى 2"/>
          <p:cNvSpPr>
            <a:spLocks noGrp="1"/>
          </p:cNvSpPr>
          <p:nvPr>
            <p:ph idx="1"/>
          </p:nvPr>
        </p:nvSpPr>
        <p:spPr/>
        <p:txBody>
          <a:bodyPr>
            <a:normAutofit fontScale="85000" lnSpcReduction="20000"/>
          </a:bodyPr>
          <a:lstStyle/>
          <a:p>
            <a:pPr algn="just"/>
            <a:r>
              <a:rPr lang="ar-IQ" dirty="0" smtClean="0"/>
              <a:t>تختلف الإدارة العامة عن إدارة الأعمال في عدة جوانب منها:</a:t>
            </a:r>
          </a:p>
          <a:p>
            <a:pPr algn="just"/>
            <a:r>
              <a:rPr lang="ar-IQ" dirty="0" smtClean="0"/>
              <a:t>1 - اختلاف الهدف: فالإدارة العامة تهدف في المقام الأول إلى تقديم خدمات عامة للمواطنين بغض النظر عن العوائد المادية المترتبة على هذه الخدمات أما إدارة الأعمال فتهدف في المقام الأول إلى الربح المادي.</a:t>
            </a:r>
          </a:p>
          <a:p>
            <a:pPr algn="just"/>
            <a:r>
              <a:rPr lang="ar-IQ" dirty="0" smtClean="0"/>
              <a:t>2 - اختلاف المستفيدين: في القطاع العام تستفيد شريحة كبيرة جدا من المواطنين من الخدمات العامة أما القطاع الخاص فشريحة المستفيدين لا تتعدى الزبائن والمساهمين وصاحب المشروع.</a:t>
            </a:r>
          </a:p>
          <a:p>
            <a:pPr algn="just"/>
            <a:r>
              <a:rPr lang="ar-IQ" dirty="0" smtClean="0"/>
              <a:t>3 - من ناحية </a:t>
            </a:r>
            <a:r>
              <a:rPr lang="ar-IQ" dirty="0" err="1" smtClean="0"/>
              <a:t>دائمية</a:t>
            </a:r>
            <a:r>
              <a:rPr lang="ar-IQ" dirty="0" smtClean="0"/>
              <a:t> الوظيفة: في الدول التي تنهج النظام المغلق تعتبر الوظيفة دائمة فحتى في حالة إلغاء الوظيفة فإن الموظف يظل في خدمة الدولة ويتقاضى أجره ويختلف الوضع تماما في إدارة الأعمال فالوظيفة ذات طابع تعاقدي ويعتمد بقاء الموظف على حسب الحاجة إليه.</a:t>
            </a:r>
          </a:p>
          <a:p>
            <a:pPr algn="just"/>
            <a:endParaRPr lang="ar-IQ" dirty="0"/>
          </a:p>
        </p:txBody>
      </p:sp>
    </p:spTree>
    <p:extLst>
      <p:ext uri="{BB962C8B-B14F-4D97-AF65-F5344CB8AC3E}">
        <p14:creationId xmlns:p14="http://schemas.microsoft.com/office/powerpoint/2010/main" val="66766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just"/>
            <a:r>
              <a:rPr lang="ar-IQ" dirty="0" smtClean="0"/>
              <a:t>4 - معايير اتخاذ القرار: في الإدارة العامة تدخل الاعتبارات السياسية والاجتماعية ويتخذ القرار بعد مداولات ومناقشات طويلة وهو في الأخير ليس قرار شخص واحد أما في إدارة الأعمال فيؤخذ بالاعتبار المعايير الموضوعية والاقتصادية ونادرا ما يؤخذ بغيرها ويرجع ذلك بسبب الهدف الجوهري لإدارة الأعمال وهي الربح المادي.</a:t>
            </a:r>
          </a:p>
          <a:p>
            <a:pPr algn="just"/>
            <a:r>
              <a:rPr lang="ar-IQ" dirty="0" smtClean="0"/>
              <a:t>5 - أساليب وطرق التقييم : يقيم كل قطاع على أساس هدفه العام فبما أن القطاع الخاص هدفه هو الربح المادي فإن المعايير التي يقوم على أساسها هي معايير اقتصادية بحتة ، أما في القطاع العام فلا يمكن الاعتماد على المعايير الاقتصادية فقط.</a:t>
            </a:r>
          </a:p>
          <a:p>
            <a:pPr algn="just"/>
            <a:endParaRPr lang="ar-IQ" dirty="0"/>
          </a:p>
        </p:txBody>
      </p:sp>
    </p:spTree>
    <p:extLst>
      <p:ext uri="{BB962C8B-B14F-4D97-AF65-F5344CB8AC3E}">
        <p14:creationId xmlns:p14="http://schemas.microsoft.com/office/powerpoint/2010/main" val="3660827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algn="just"/>
            <a:r>
              <a:rPr lang="ar-IQ" dirty="0" smtClean="0"/>
              <a:t>6 – المسؤولية : تعرف المسؤولية بأنها الدرجة التي تكون المنظمة مسؤولة تجاه الآخرين فيما يتعلق بأدائها ، فالإدارة العامة مسؤولة أمام جهات متعددة فهي مسؤولة أمام الجمهور وأمام السلطة التشريعية وغير ذلك ، أما في القطاع الخاص فالمسؤولية أمام مجلس إدارة المشروع فقط.</a:t>
            </a:r>
          </a:p>
          <a:p>
            <a:pPr algn="just"/>
            <a:r>
              <a:rPr lang="ar-IQ" dirty="0" smtClean="0"/>
              <a:t>7- الأساس المالي : تختلف الإدارات من حيث الإيرادات والمصروفات والجهة المسؤولة ففي القطاع العام توجد مصادر متعددة للإيرادات تتنوع من الضرائب إلى الإصدار النقدي والرسوم وغيرها الكثير وتتنوع أيضا أوجه الإنفاق على الصحة والتعليم والمواصلات وغيرها الكثير أيضا وبالنسبة لإعداد الميزانية فهي تأخذ وقت طويل بسبب تعدد الجهات المشاركة، أما في القطاع الخاص فإن إيرادهم يعتمد بشكل كبير على الاستثمارات الخاصة بهم وهناك اقتصاد في النفقات لتحقيق أكبر نسبة أرباح وإعداد الميزانية منوط بإدارة معينة داخل المنظمة لذلك فهي لا تأخذ وقت طويل.</a:t>
            </a:r>
          </a:p>
          <a:p>
            <a:pPr algn="just"/>
            <a:endParaRPr lang="ar-IQ" dirty="0"/>
          </a:p>
        </p:txBody>
      </p:sp>
    </p:spTree>
    <p:extLst>
      <p:ext uri="{BB962C8B-B14F-4D97-AF65-F5344CB8AC3E}">
        <p14:creationId xmlns:p14="http://schemas.microsoft.com/office/powerpoint/2010/main" val="323497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gn="just"/>
            <a:r>
              <a:rPr lang="ar-IQ" dirty="0" smtClean="0"/>
              <a:t>أما أوجه التشابه التي قد نجدها في بعض الأحيان فهي تتمثل بالآتي:</a:t>
            </a:r>
          </a:p>
          <a:p>
            <a:pPr algn="just"/>
            <a:r>
              <a:rPr lang="ar-IQ" dirty="0" smtClean="0"/>
              <a:t>1 - إن الكثير من الشركات الكبرى في الدول المتقدمة تعمل في جو احتكاري مثلها مثل شركات القطاع العام مثل شركات تصنيع السيارات ، شركات الكهرباء ، شركات الماء ، شركات القطارات.</a:t>
            </a:r>
          </a:p>
          <a:p>
            <a:pPr algn="just"/>
            <a:r>
              <a:rPr lang="ar-IQ" dirty="0" smtClean="0"/>
              <a:t>2 - إن الغرض من عمل شركات القطاع الخاص تقديم السلع والخدمات مثلها مثل شركات القطاع العام.</a:t>
            </a:r>
          </a:p>
          <a:p>
            <a:pPr algn="just"/>
            <a:r>
              <a:rPr lang="ar-IQ" dirty="0" smtClean="0"/>
              <a:t>3 - لكي ينجح أي مشروع خاص يجب عليه أن لا يفرق بين المتعاملين معه بشكل عام ، وأن تكون المعاملة بالتساوي بين جميع الزبائن.</a:t>
            </a:r>
          </a:p>
          <a:p>
            <a:pPr algn="just"/>
            <a:endParaRPr lang="ar-IQ" dirty="0"/>
          </a:p>
        </p:txBody>
      </p:sp>
    </p:spTree>
    <p:extLst>
      <p:ext uri="{BB962C8B-B14F-4D97-AF65-F5344CB8AC3E}">
        <p14:creationId xmlns:p14="http://schemas.microsoft.com/office/powerpoint/2010/main" val="427320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r>
              <a:rPr lang="ar-IQ" dirty="0" smtClean="0"/>
              <a:t>4 - إن كل العاملين في المنشآت الخاصة مسؤولون أمام جميع شرائح المجتمع مثلهم مثل العاملين في المنشآت الحكومية.</a:t>
            </a:r>
          </a:p>
          <a:p>
            <a:pPr algn="just"/>
            <a:r>
              <a:rPr lang="ar-IQ" dirty="0" smtClean="0"/>
              <a:t>5 - يوجد الكثير من المنشآت الخاصة التي تفوق في حجمها حجم بعض المنشآت الحكومية في الدول النامية.</a:t>
            </a:r>
          </a:p>
          <a:p>
            <a:pPr algn="just"/>
            <a:r>
              <a:rPr lang="ar-IQ" dirty="0" smtClean="0"/>
              <a:t>6 - إن الإدارة الحديثة في المنشآت الحكومية أصبحت تعمل وفق قاعدة اختيار الموظفين الأكفاء ، لذلك فهي تجري المسابقات لاختيار الأكفأ والأفضل.</a:t>
            </a:r>
          </a:p>
          <a:p>
            <a:pPr algn="just"/>
            <a:endParaRPr lang="ar-IQ" dirty="0"/>
          </a:p>
        </p:txBody>
      </p:sp>
    </p:spTree>
    <p:extLst>
      <p:ext uri="{BB962C8B-B14F-4D97-AF65-F5344CB8AC3E}">
        <p14:creationId xmlns:p14="http://schemas.microsoft.com/office/powerpoint/2010/main" val="2899166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علاقة الإدارة العامة بالعلوم الأخرى</a:t>
            </a:r>
            <a:endParaRPr lang="ar-IQ" dirty="0"/>
          </a:p>
        </p:txBody>
      </p:sp>
      <p:sp>
        <p:nvSpPr>
          <p:cNvPr id="3" name="عنصر نائب للمحتوى 2"/>
          <p:cNvSpPr>
            <a:spLocks noGrp="1"/>
          </p:cNvSpPr>
          <p:nvPr>
            <p:ph idx="1"/>
          </p:nvPr>
        </p:nvSpPr>
        <p:spPr/>
        <p:txBody>
          <a:bodyPr>
            <a:normAutofit fontScale="85000" lnSpcReduction="20000"/>
          </a:bodyPr>
          <a:lstStyle/>
          <a:p>
            <a:pPr algn="just"/>
            <a:r>
              <a:rPr lang="ar-IQ" dirty="0" smtClean="0"/>
              <a:t>العلاقة بين الإدارة العامة وعلم النفس: تركز دراسات علم النفس على الاهتمام بالعنصر الإنساني فدارسو علم النفس تنصب اهتماماتهم على دراسة الفرد و انطباعاته و مشاعره ، فالمفاهيم الشخصية ، والدوافع والإدراك ، وسيكولوجية النمو ، والقيم والاتجاهات والعوامل البيئية والوراثية في نمو الفرد وسلوكه ، هي مفردات علم النفس وتلعب هذه الأنماط السلوكية دوراً أساسياً في التأثير على سلوك الفرد وإنتاجيته داخل المنظمة.</a:t>
            </a:r>
          </a:p>
          <a:p>
            <a:pPr algn="just"/>
            <a:r>
              <a:rPr lang="ar-IQ" dirty="0" smtClean="0"/>
              <a:t>   فأهداف علم النفس مثلاَ تساهم في خدمة الإدارة العامة ومنها زيادة الكفاءة الإنتاجية والانسجام ، إيجاد نوع من الاستقرار الوظيفي عن طريق حل الصراعات والمنازعات ومصادر الشكاوي ، تحسين نوعية العمل بشكل لا يفقد الموظف الاهتمام والحد من قدرته وأخيراَ معرفة النمط الثقافي وخاصة القيم والاتجاهات السائدة في داخل التنظيم.</a:t>
            </a:r>
          </a:p>
          <a:p>
            <a:pPr algn="just"/>
            <a:endParaRPr lang="ar-IQ" dirty="0"/>
          </a:p>
        </p:txBody>
      </p:sp>
    </p:spTree>
    <p:extLst>
      <p:ext uri="{BB962C8B-B14F-4D97-AF65-F5344CB8AC3E}">
        <p14:creationId xmlns:p14="http://schemas.microsoft.com/office/powerpoint/2010/main" val="3807355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algn="just"/>
            <a:r>
              <a:rPr lang="ar-IQ" dirty="0" smtClean="0"/>
              <a:t>العلاقة بين الإدارة العامة وعلم الاجتماع: يركز علم الاجتماع اهتماماته في المشكلات المتعلقة بالمجتمعات الإنسانية ويعتبر أحد الروافد الرئيسية في العلوم السلوكية والمفاهيم المتعلقة بالسلوك الإداري. ويعتبر دراسة المجتمع والجماعات والأسس التي تقوم عليها وعلاقاتها ببعضها البعض، ولذلك أهمية كبيرة لكون الجماعات ذات تأثير كبير على تفكير الإدارة وسياساتها وبرامجها ونشاطها.</a:t>
            </a:r>
          </a:p>
          <a:p>
            <a:pPr algn="just"/>
            <a:r>
              <a:rPr lang="ar-IQ" dirty="0" smtClean="0"/>
              <a:t>   فإن علم الاجتماع ذو صلة وثيقة بالإدارة والتنظيمات الاجتماعية فهو يهدف إلى دراسة ومعرفة القواعد والتقاليد التي تحكم العلاقات بين الأفراد داخل المنظمة ، مما سهل على المدراء معرفة أمور كثيرة عما يدور أو يحكم عمل الجماعة أو الفرد وخاصة عن التنظيمات غير الرسمية وعلاقاتها بالتنظيمات وأي مفاهيم أخرى لها صلة تؤثر على الجماعة بما يخدم أهداف التنظيم والعاملين.</a:t>
            </a:r>
          </a:p>
          <a:p>
            <a:pPr algn="just"/>
            <a:endParaRPr lang="ar-IQ" dirty="0"/>
          </a:p>
        </p:txBody>
      </p:sp>
    </p:spTree>
    <p:extLst>
      <p:ext uri="{BB962C8B-B14F-4D97-AF65-F5344CB8AC3E}">
        <p14:creationId xmlns:p14="http://schemas.microsoft.com/office/powerpoint/2010/main" val="381034771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935</Words>
  <Application>Microsoft Office PowerPoint</Application>
  <PresentationFormat>عرض على الشاشة (3:4)‏</PresentationFormat>
  <Paragraphs>30</Paragraphs>
  <Slides>11</Slides>
  <Notes>1</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م 2 / مبادئ الإدارة العامة </vt:lpstr>
      <vt:lpstr>عرض تقديمي في PowerPoint</vt:lpstr>
      <vt:lpstr>الإدارة العامة وإدارة الأعمال </vt:lpstr>
      <vt:lpstr>عرض تقديمي في PowerPoint</vt:lpstr>
      <vt:lpstr>عرض تقديمي في PowerPoint</vt:lpstr>
      <vt:lpstr>عرض تقديمي في PowerPoint</vt:lpstr>
      <vt:lpstr>عرض تقديمي في PowerPoint</vt:lpstr>
      <vt:lpstr>علاقة الإدارة العامة بالعلوم الأخرى</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مبادئ الإدارة العامة </dc:title>
  <dc:creator>mhamed</dc:creator>
  <cp:lastModifiedBy>Windows User</cp:lastModifiedBy>
  <cp:revision>36</cp:revision>
  <dcterms:created xsi:type="dcterms:W3CDTF">2019-12-17T15:45:09Z</dcterms:created>
  <dcterms:modified xsi:type="dcterms:W3CDTF">2019-12-31T10:28:22Z</dcterms:modified>
</cp:coreProperties>
</file>